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56" r:id="rId5"/>
    <p:sldId id="257" r:id="rId6"/>
    <p:sldId id="278" r:id="rId7"/>
    <p:sldId id="258" r:id="rId8"/>
    <p:sldId id="289" r:id="rId9"/>
    <p:sldId id="287" r:id="rId10"/>
    <p:sldId id="279" r:id="rId11"/>
    <p:sldId id="280" r:id="rId12"/>
    <p:sldId id="292" r:id="rId13"/>
    <p:sldId id="293" r:id="rId14"/>
    <p:sldId id="281" r:id="rId15"/>
    <p:sldId id="294" r:id="rId16"/>
    <p:sldId id="295" r:id="rId17"/>
    <p:sldId id="296" r:id="rId18"/>
    <p:sldId id="297" r:id="rId19"/>
    <p:sldId id="298" r:id="rId20"/>
    <p:sldId id="301" r:id="rId21"/>
    <p:sldId id="302" r:id="rId22"/>
    <p:sldId id="299" r:id="rId23"/>
    <p:sldId id="303" r:id="rId24"/>
    <p:sldId id="304" r:id="rId25"/>
    <p:sldId id="305" r:id="rId26"/>
    <p:sldId id="306" r:id="rId27"/>
    <p:sldId id="307" r:id="rId28"/>
    <p:sldId id="319" r:id="rId29"/>
    <p:sldId id="315" r:id="rId30"/>
    <p:sldId id="316" r:id="rId31"/>
    <p:sldId id="317" r:id="rId32"/>
    <p:sldId id="318" r:id="rId33"/>
    <p:sldId id="27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2F49"/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31" autoAdjust="0"/>
    <p:restoredTop sz="90685" autoAdjust="0"/>
  </p:normalViewPr>
  <p:slideViewPr>
    <p:cSldViewPr snapToGrid="0">
      <p:cViewPr varScale="1">
        <p:scale>
          <a:sx n="115" d="100"/>
          <a:sy n="115" d="100"/>
        </p:scale>
        <p:origin x="1504" y="192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2/24/25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2/24/25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118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326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0337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405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5292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8484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8971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9740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6096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751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573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9621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9072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4797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560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2073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9214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2242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6948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297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226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883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650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324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44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554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5271" y="2926378"/>
            <a:ext cx="5801422" cy="3200400"/>
          </a:xfrm>
        </p:spPr>
        <p:txBody>
          <a:bodyPr anchor="ctr"/>
          <a:lstStyle/>
          <a:p>
            <a:r>
              <a:rPr lang="en-US" sz="4400" dirty="0"/>
              <a:t>Understanding and Developing Large Language</a:t>
            </a:r>
            <a:br>
              <a:rPr lang="en-US" sz="4400" dirty="0"/>
            </a:br>
            <a:r>
              <a:rPr lang="en-US" sz="4400" dirty="0"/>
              <a:t>Models (</a:t>
            </a:r>
            <a:r>
              <a:rPr lang="en-US" sz="4400" b="1" dirty="0"/>
              <a:t>LLMs</a:t>
            </a:r>
            <a:r>
              <a:rPr lang="en-US" sz="4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0312" y="862907"/>
            <a:ext cx="4179570" cy="3377354"/>
          </a:xfrm>
        </p:spPr>
        <p:txBody>
          <a:bodyPr/>
          <a:lstStyle/>
          <a:p>
            <a:r>
              <a:rPr lang="en-US" b="1" dirty="0"/>
              <a:t>LLMs: The First Step Towards AGI</a:t>
            </a:r>
          </a:p>
        </p:txBody>
      </p:sp>
    </p:spTree>
    <p:extLst>
      <p:ext uri="{BB962C8B-B14F-4D97-AF65-F5344CB8AC3E}">
        <p14:creationId xmlns:p14="http://schemas.microsoft.com/office/powerpoint/2010/main" val="3756631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459F24-B8EA-6307-0E9F-94407973A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0802" y="746761"/>
            <a:ext cx="8420100" cy="1780860"/>
          </a:xfrm>
        </p:spPr>
        <p:txBody>
          <a:bodyPr>
            <a:normAutofit fontScale="90000"/>
          </a:bodyPr>
          <a:lstStyle/>
          <a:p>
            <a:r>
              <a:rPr lang="en-GB" sz="4400" b="1" dirty="0"/>
              <a:t>Large Language Models (LLMs)</a:t>
            </a:r>
            <a:br>
              <a:rPr lang="en-GB" sz="4400" b="1" dirty="0"/>
            </a:br>
            <a:endParaRPr sz="4400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264F24-D7CD-2F83-B93A-C013E98FDA2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940802" y="3122085"/>
            <a:ext cx="7499350" cy="3234264"/>
          </a:xfrm>
        </p:spPr>
        <p:txBody>
          <a:bodyPr>
            <a:normAutofit/>
          </a:bodyPr>
          <a:lstStyle/>
          <a:p>
            <a:r>
              <a:rPr lang="en-GB" sz="3600" dirty="0"/>
              <a:t>AI models capable to understand and generate human language with remarkable accuracy.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03458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459F24-B8EA-6307-0E9F-94407973A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0802" y="746761"/>
            <a:ext cx="8420100" cy="1780860"/>
          </a:xfrm>
        </p:spPr>
        <p:txBody>
          <a:bodyPr>
            <a:normAutofit fontScale="90000"/>
          </a:bodyPr>
          <a:lstStyle/>
          <a:p>
            <a:r>
              <a:rPr lang="en-GB" sz="4400" b="1" dirty="0"/>
              <a:t>Large Language Models (LLMs)</a:t>
            </a:r>
            <a:br>
              <a:rPr lang="en-GB" sz="4400" b="1" dirty="0"/>
            </a:br>
            <a:endParaRPr sz="4400" b="1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0047DEA9-E7A3-D5A5-4AF8-C4C1889FA90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940802" y="2436284"/>
            <a:ext cx="7499350" cy="3599389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How to translate human language in machine language?</a:t>
            </a:r>
          </a:p>
          <a:p>
            <a:endParaRPr lang="en-GB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How to understand the complexity of the human language?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326799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459F24-B8EA-6307-0E9F-94407973A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0802" y="746761"/>
            <a:ext cx="8420100" cy="1780860"/>
          </a:xfrm>
        </p:spPr>
        <p:txBody>
          <a:bodyPr>
            <a:normAutofit fontScale="90000"/>
          </a:bodyPr>
          <a:lstStyle/>
          <a:p>
            <a:r>
              <a:rPr lang="en-GB" sz="4400" b="1" dirty="0"/>
              <a:t>Large Language Models (LLMs)</a:t>
            </a:r>
            <a:br>
              <a:rPr lang="en-GB" sz="4400" b="1" dirty="0"/>
            </a:br>
            <a:endParaRPr sz="4400" b="1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0047DEA9-E7A3-D5A5-4AF8-C4C1889FA90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940802" y="2436285"/>
            <a:ext cx="7499350" cy="1221316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How to translate human language in machine language?</a:t>
            </a:r>
          </a:p>
          <a:p>
            <a:endParaRPr lang="en-GB" sz="3600" dirty="0"/>
          </a:p>
        </p:txBody>
      </p:sp>
      <p:pic>
        <p:nvPicPr>
          <p:cNvPr id="17" name="Picture 16" descr="A diagram of a diagram of a person&#10;&#10;Description automatically generated with medium confidence">
            <a:extLst>
              <a:ext uri="{FF2B5EF4-FFF2-40B4-BE49-F238E27FC236}">
                <a16:creationId xmlns:a16="http://schemas.microsoft.com/office/drawing/2014/main" id="{B978ADA1-584B-9E68-7AA2-4AD842F3D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848" y="3608431"/>
            <a:ext cx="7772400" cy="266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63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459F24-B8EA-6307-0E9F-94407973A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0802" y="746761"/>
            <a:ext cx="8420100" cy="1780860"/>
          </a:xfrm>
        </p:spPr>
        <p:txBody>
          <a:bodyPr>
            <a:normAutofit fontScale="90000"/>
          </a:bodyPr>
          <a:lstStyle/>
          <a:p>
            <a:r>
              <a:rPr lang="en-GB" sz="4400" b="1" dirty="0"/>
              <a:t>Large Language Models (LLMs)</a:t>
            </a:r>
            <a:br>
              <a:rPr lang="en-GB" sz="4400" b="1" dirty="0"/>
            </a:br>
            <a:endParaRPr sz="4400" b="1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0047DEA9-E7A3-D5A5-4AF8-C4C1889FA90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940802" y="2436285"/>
            <a:ext cx="7499350" cy="1221316"/>
          </a:xfrm>
        </p:spPr>
        <p:txBody>
          <a:bodyPr>
            <a:normAutofit fontScale="925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How to understand the complexity of the human language?</a:t>
            </a:r>
          </a:p>
        </p:txBody>
      </p:sp>
      <p:pic>
        <p:nvPicPr>
          <p:cNvPr id="3" name="Picture 2" descr="A logo with lines and dots&#10;&#10;Description automatically generated">
            <a:extLst>
              <a:ext uri="{FF2B5EF4-FFF2-40B4-BE49-F238E27FC236}">
                <a16:creationId xmlns:a16="http://schemas.microsoft.com/office/drawing/2014/main" id="{2E415A52-7582-0C20-CA40-955A7938A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524250"/>
            <a:ext cx="7772400" cy="2662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E777DF-7D84-B680-1F14-29212BBC6478}"/>
              </a:ext>
            </a:extLst>
          </p:cNvPr>
          <p:cNvSpPr txBox="1"/>
          <p:nvPr/>
        </p:nvSpPr>
        <p:spPr>
          <a:xfrm>
            <a:off x="9510083" y="5817567"/>
            <a:ext cx="472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6777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459F24-B8EA-6307-0E9F-94407973A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0802" y="746761"/>
            <a:ext cx="8420100" cy="1780860"/>
          </a:xfrm>
        </p:spPr>
        <p:txBody>
          <a:bodyPr>
            <a:normAutofit fontScale="90000"/>
          </a:bodyPr>
          <a:lstStyle/>
          <a:p>
            <a:r>
              <a:rPr lang="en-GB" sz="4400" b="1" dirty="0"/>
              <a:t>Large Language Models (LLMs)</a:t>
            </a:r>
            <a:br>
              <a:rPr lang="en-GB" sz="4400" b="1" dirty="0"/>
            </a:br>
            <a:endParaRPr sz="4400" b="1" dirty="0"/>
          </a:p>
        </p:txBody>
      </p:sp>
      <p:pic>
        <p:nvPicPr>
          <p:cNvPr id="10" name="Picture 9" descr="A close-up of a paper&#10;&#10;Description automatically generated">
            <a:extLst>
              <a:ext uri="{FF2B5EF4-FFF2-40B4-BE49-F238E27FC236}">
                <a16:creationId xmlns:a16="http://schemas.microsoft.com/office/drawing/2014/main" id="{2080943E-F064-D6A2-6177-6B6DBE74D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2463800"/>
            <a:ext cx="6231120" cy="4394200"/>
          </a:xfrm>
          <a:prstGeom prst="rect">
            <a:avLst/>
          </a:prstGeom>
        </p:spPr>
      </p:pic>
      <p:pic>
        <p:nvPicPr>
          <p:cNvPr id="12" name="Picture 11" descr="A diagram of a process flow&#10;&#10;Description automatically generated">
            <a:extLst>
              <a:ext uri="{FF2B5EF4-FFF2-40B4-BE49-F238E27FC236}">
                <a16:creationId xmlns:a16="http://schemas.microsoft.com/office/drawing/2014/main" id="{E46D9936-09C3-9F5C-6E6B-918A7C14A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9836" y="2809874"/>
            <a:ext cx="2387949" cy="3429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BD9351-8E8A-BD77-221A-95E804DF6D4F}"/>
              </a:ext>
            </a:extLst>
          </p:cNvPr>
          <p:cNvSpPr txBox="1"/>
          <p:nvPr/>
        </p:nvSpPr>
        <p:spPr>
          <a:xfrm>
            <a:off x="10229850" y="4524374"/>
            <a:ext cx="153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Transformers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492305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459F24-B8EA-6307-0E9F-94407973A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0802" y="746761"/>
            <a:ext cx="8420100" cy="1780860"/>
          </a:xfrm>
        </p:spPr>
        <p:txBody>
          <a:bodyPr>
            <a:normAutofit fontScale="90000"/>
          </a:bodyPr>
          <a:lstStyle/>
          <a:p>
            <a:r>
              <a:rPr lang="en-GB" sz="4400" b="1" dirty="0"/>
              <a:t>Large Language Models (LLMs)</a:t>
            </a:r>
            <a:br>
              <a:rPr lang="en-GB" sz="4400" b="1" dirty="0"/>
            </a:br>
            <a:endParaRPr sz="4400" b="1" dirty="0"/>
          </a:p>
        </p:txBody>
      </p:sp>
      <p:pic>
        <p:nvPicPr>
          <p:cNvPr id="12" name="Picture 11" descr="A diagram of a process flow&#10;&#10;Description automatically generated">
            <a:extLst>
              <a:ext uri="{FF2B5EF4-FFF2-40B4-BE49-F238E27FC236}">
                <a16:creationId xmlns:a16="http://schemas.microsoft.com/office/drawing/2014/main" id="{E46D9936-09C3-9F5C-6E6B-918A7C14A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336" y="2493727"/>
            <a:ext cx="2387949" cy="3429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BD9351-8E8A-BD77-221A-95E804DF6D4F}"/>
              </a:ext>
            </a:extLst>
          </p:cNvPr>
          <p:cNvSpPr txBox="1"/>
          <p:nvPr/>
        </p:nvSpPr>
        <p:spPr>
          <a:xfrm>
            <a:off x="3314700" y="6054724"/>
            <a:ext cx="153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Transformers</a:t>
            </a:r>
            <a:endParaRPr b="1" dirty="0"/>
          </a:p>
        </p:txBody>
      </p:sp>
      <p:pic>
        <p:nvPicPr>
          <p:cNvPr id="3" name="Picture 2" descr="A structure with lines and text&#10;&#10;Description automatically generated with medium confidence">
            <a:extLst>
              <a:ext uri="{FF2B5EF4-FFF2-40B4-BE49-F238E27FC236}">
                <a16:creationId xmlns:a16="http://schemas.microsoft.com/office/drawing/2014/main" id="{966D0F3F-D47F-5A2C-CEC8-C81D126DF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683" y="2009024"/>
            <a:ext cx="3754150" cy="3086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7F857-1E93-5D19-A29E-4F16CBE65AFF}"/>
              </a:ext>
            </a:extLst>
          </p:cNvPr>
          <p:cNvSpPr txBox="1"/>
          <p:nvPr/>
        </p:nvSpPr>
        <p:spPr>
          <a:xfrm>
            <a:off x="10938833" y="5583558"/>
            <a:ext cx="472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  <a:endParaRPr dirty="0"/>
          </a:p>
        </p:txBody>
      </p:sp>
      <p:pic>
        <p:nvPicPr>
          <p:cNvPr id="7" name="Graphic 6" descr="Arrow: Slight curve with solid fill">
            <a:extLst>
              <a:ext uri="{FF2B5EF4-FFF2-40B4-BE49-F238E27FC236}">
                <a16:creationId xmlns:a16="http://schemas.microsoft.com/office/drawing/2014/main" id="{8B856074-1168-C0C6-3B06-2D6C09729B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131512">
            <a:off x="5924190" y="4169711"/>
            <a:ext cx="914400" cy="4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37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459F24-B8EA-6307-0E9F-94407973A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0802" y="746761"/>
            <a:ext cx="8420100" cy="1780860"/>
          </a:xfrm>
        </p:spPr>
        <p:txBody>
          <a:bodyPr>
            <a:normAutofit fontScale="90000"/>
          </a:bodyPr>
          <a:lstStyle/>
          <a:p>
            <a:r>
              <a:rPr lang="en-GB" sz="4400" b="1" dirty="0"/>
              <a:t>Large Language Models (LLMs)</a:t>
            </a:r>
            <a:br>
              <a:rPr lang="en-GB" sz="4400" b="1" dirty="0"/>
            </a:br>
            <a:endParaRPr sz="4400" b="1" dirty="0"/>
          </a:p>
        </p:txBody>
      </p:sp>
      <p:pic>
        <p:nvPicPr>
          <p:cNvPr id="6" name="Graphic 5" descr="Paper with solid fill">
            <a:extLst>
              <a:ext uri="{FF2B5EF4-FFF2-40B4-BE49-F238E27FC236}">
                <a16:creationId xmlns:a16="http://schemas.microsoft.com/office/drawing/2014/main" id="{901425A7-7958-A6AE-03FA-A3AEF018C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75000" y="2971800"/>
            <a:ext cx="1324800" cy="1324800"/>
          </a:xfrm>
          <a:prstGeom prst="rect">
            <a:avLst/>
          </a:prstGeom>
        </p:spPr>
      </p:pic>
      <p:pic>
        <p:nvPicPr>
          <p:cNvPr id="10" name="Graphic 9" descr="Document with solid fill">
            <a:extLst>
              <a:ext uri="{FF2B5EF4-FFF2-40B4-BE49-F238E27FC236}">
                <a16:creationId xmlns:a16="http://schemas.microsoft.com/office/drawing/2014/main" id="{F2D0983F-4E8E-4F4B-87A8-758778560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11150" y="2971800"/>
            <a:ext cx="1324800" cy="1324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C644AA-2BD6-C441-8DA4-F778987DD132}"/>
              </a:ext>
            </a:extLst>
          </p:cNvPr>
          <p:cNvSpPr txBox="1"/>
          <p:nvPr/>
        </p:nvSpPr>
        <p:spPr>
          <a:xfrm>
            <a:off x="3323050" y="4372479"/>
            <a:ext cx="1028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prompts</a:t>
            </a:r>
            <a:endParaRPr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DC6170-214A-9EB3-AB59-004956AD7550}"/>
              </a:ext>
            </a:extLst>
          </p:cNvPr>
          <p:cNvSpPr txBox="1"/>
          <p:nvPr/>
        </p:nvSpPr>
        <p:spPr>
          <a:xfrm>
            <a:off x="7933500" y="4372479"/>
            <a:ext cx="148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completions</a:t>
            </a:r>
            <a:endParaRPr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ED3ACA-E339-BE05-6EC3-34A490E7B875}"/>
              </a:ext>
            </a:extLst>
          </p:cNvPr>
          <p:cNvSpPr/>
          <p:nvPr/>
        </p:nvSpPr>
        <p:spPr>
          <a:xfrm>
            <a:off x="5433150" y="2863505"/>
            <a:ext cx="1644650" cy="1578479"/>
          </a:xfrm>
          <a:prstGeom prst="ellipse">
            <a:avLst/>
          </a:prstGeom>
          <a:solidFill>
            <a:srgbClr val="0F2F4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LLM</a:t>
            </a:r>
            <a:endParaRPr dirty="0"/>
          </a:p>
        </p:txBody>
      </p:sp>
      <p:pic>
        <p:nvPicPr>
          <p:cNvPr id="17" name="Graphic 16" descr="Arrow: Straight with solid fill">
            <a:extLst>
              <a:ext uri="{FF2B5EF4-FFF2-40B4-BE49-F238E27FC236}">
                <a16:creationId xmlns:a16="http://schemas.microsoft.com/office/drawing/2014/main" id="{8B12A516-17B0-977A-C1DC-0842AD5E37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4351750" y="3195545"/>
            <a:ext cx="914400" cy="914400"/>
          </a:xfrm>
          <a:prstGeom prst="rect">
            <a:avLst/>
          </a:prstGeom>
        </p:spPr>
      </p:pic>
      <p:pic>
        <p:nvPicPr>
          <p:cNvPr id="18" name="Graphic 17" descr="Arrow: Straight with solid fill">
            <a:extLst>
              <a:ext uri="{FF2B5EF4-FFF2-40B4-BE49-F238E27FC236}">
                <a16:creationId xmlns:a16="http://schemas.microsoft.com/office/drawing/2014/main" id="{EF6D0ABF-718E-6DA6-AB6D-F03515BB97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7141525" y="3195545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D6E6E4F-B99B-5FDC-0F15-B0EBE776A5FF}"/>
              </a:ext>
            </a:extLst>
          </p:cNvPr>
          <p:cNvSpPr txBox="1"/>
          <p:nvPr/>
        </p:nvSpPr>
        <p:spPr>
          <a:xfrm>
            <a:off x="2681698" y="4897021"/>
            <a:ext cx="2874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capital of Romania?</a:t>
            </a:r>
            <a:endParaRPr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717B45-D69C-D138-5ADC-DA8455AAC249}"/>
              </a:ext>
            </a:extLst>
          </p:cNvPr>
          <p:cNvSpPr txBox="1"/>
          <p:nvPr/>
        </p:nvSpPr>
        <p:spPr>
          <a:xfrm>
            <a:off x="7638824" y="4897021"/>
            <a:ext cx="2874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capital of Romania is Bucharest.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7782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459F24-B8EA-6307-0E9F-94407973A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0802" y="746761"/>
            <a:ext cx="8420100" cy="1780860"/>
          </a:xfrm>
        </p:spPr>
        <p:txBody>
          <a:bodyPr>
            <a:normAutofit fontScale="90000"/>
          </a:bodyPr>
          <a:lstStyle/>
          <a:p>
            <a:r>
              <a:rPr lang="en-GB" sz="4400" b="1" dirty="0"/>
              <a:t>Large Language Models (LLMs)</a:t>
            </a:r>
            <a:br>
              <a:rPr lang="en-GB" sz="4400" b="1" dirty="0"/>
            </a:br>
            <a:endParaRPr sz="4400" b="1" dirty="0"/>
          </a:p>
        </p:txBody>
      </p:sp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B10FA327-E137-DDD0-0CD1-BC7A60DB7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2209144"/>
            <a:ext cx="7772400" cy="4000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443476-C54E-178A-B89F-A4E199333086}"/>
              </a:ext>
            </a:extLst>
          </p:cNvPr>
          <p:cNvSpPr txBox="1"/>
          <p:nvPr/>
        </p:nvSpPr>
        <p:spPr>
          <a:xfrm>
            <a:off x="10373350" y="5987017"/>
            <a:ext cx="472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7803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459F24-B8EA-6307-0E9F-94407973A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0802" y="136526"/>
            <a:ext cx="8420100" cy="1780860"/>
          </a:xfrm>
        </p:spPr>
        <p:txBody>
          <a:bodyPr>
            <a:normAutofit fontScale="90000"/>
          </a:bodyPr>
          <a:lstStyle/>
          <a:p>
            <a:r>
              <a:rPr lang="en-GB" sz="4400" b="1" dirty="0"/>
              <a:t>Large Language Models (LLMs)</a:t>
            </a:r>
            <a:br>
              <a:rPr lang="en-GB" sz="4400" b="1" dirty="0"/>
            </a:br>
            <a:endParaRPr sz="4400" b="1" dirty="0"/>
          </a:p>
        </p:txBody>
      </p:sp>
      <p:pic>
        <p:nvPicPr>
          <p:cNvPr id="6" name="Picture 5" descr="A screen shot of a chart&#10;&#10;Description automatically generated">
            <a:extLst>
              <a:ext uri="{FF2B5EF4-FFF2-40B4-BE49-F238E27FC236}">
                <a16:creationId xmlns:a16="http://schemas.microsoft.com/office/drawing/2014/main" id="{5A13019A-997F-33CE-D66A-C13E195CA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399" y="1269604"/>
            <a:ext cx="9727117" cy="545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29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343" y="2685164"/>
            <a:ext cx="4621252" cy="3269589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Introduction to AI: From Theory to Practice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The Dream of AGI: Aspirations and Discussions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LLMs: The First Step Towards AGI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Enhancing LLM Performance: Techniques and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Production and Ethical Considerations of AI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6769" y="2372559"/>
            <a:ext cx="4179570" cy="2112881"/>
          </a:xfrm>
        </p:spPr>
        <p:txBody>
          <a:bodyPr/>
          <a:lstStyle/>
          <a:p>
            <a:r>
              <a:rPr lang="en-US" b="1" dirty="0"/>
              <a:t>Enhancing LLM Performance: Techniques and Metrics</a:t>
            </a:r>
          </a:p>
        </p:txBody>
      </p:sp>
    </p:spTree>
    <p:extLst>
      <p:ext uri="{BB962C8B-B14F-4D97-AF65-F5344CB8AC3E}">
        <p14:creationId xmlns:p14="http://schemas.microsoft.com/office/powerpoint/2010/main" val="1466318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459F24-B8EA-6307-0E9F-94407973A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0802" y="527305"/>
            <a:ext cx="8420100" cy="1780860"/>
          </a:xfrm>
        </p:spPr>
        <p:txBody>
          <a:bodyPr>
            <a:normAutofit/>
          </a:bodyPr>
          <a:lstStyle/>
          <a:p>
            <a:r>
              <a:rPr lang="en-GB" sz="4400" b="1" dirty="0"/>
              <a:t>LLM Lifecyle</a:t>
            </a:r>
            <a:br>
              <a:rPr lang="en-GB" sz="4400" b="1" dirty="0"/>
            </a:br>
            <a:endParaRPr sz="4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E777DF-7D84-B680-1F14-29212BBC6478}"/>
              </a:ext>
            </a:extLst>
          </p:cNvPr>
          <p:cNvSpPr txBox="1"/>
          <p:nvPr/>
        </p:nvSpPr>
        <p:spPr>
          <a:xfrm>
            <a:off x="10718356" y="5817567"/>
            <a:ext cx="472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  <a:endParaRPr dirty="0"/>
          </a:p>
        </p:txBody>
      </p:sp>
      <p:pic>
        <p:nvPicPr>
          <p:cNvPr id="10" name="Picture 9" descr="A diagram of a process&#10;&#10;Description automatically generated">
            <a:extLst>
              <a:ext uri="{FF2B5EF4-FFF2-40B4-BE49-F238E27FC236}">
                <a16:creationId xmlns:a16="http://schemas.microsoft.com/office/drawing/2014/main" id="{F4D8587D-9270-D5C6-08C0-B69C784DB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137" y="2308165"/>
            <a:ext cx="9209907" cy="350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783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459F24-B8EA-6307-0E9F-94407973A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0492" y="252497"/>
            <a:ext cx="3833222" cy="1780860"/>
          </a:xfrm>
        </p:spPr>
        <p:txBody>
          <a:bodyPr>
            <a:normAutofit/>
          </a:bodyPr>
          <a:lstStyle/>
          <a:p>
            <a:r>
              <a:rPr lang="en-GB" sz="4400" b="1" dirty="0"/>
              <a:t>LLM Lifecyle</a:t>
            </a:r>
            <a:br>
              <a:rPr lang="en-GB" sz="4400" b="1" dirty="0"/>
            </a:br>
            <a:endParaRPr sz="4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E777DF-7D84-B680-1F14-29212BBC6478}"/>
              </a:ext>
            </a:extLst>
          </p:cNvPr>
          <p:cNvSpPr txBox="1"/>
          <p:nvPr/>
        </p:nvSpPr>
        <p:spPr>
          <a:xfrm>
            <a:off x="9510083" y="5817567"/>
            <a:ext cx="472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  <a:endParaRPr dirty="0"/>
          </a:p>
        </p:txBody>
      </p:sp>
      <p:pic>
        <p:nvPicPr>
          <p:cNvPr id="10" name="Picture 9" descr="A diagram of a process&#10;&#10;Description automatically generated">
            <a:extLst>
              <a:ext uri="{FF2B5EF4-FFF2-40B4-BE49-F238E27FC236}">
                <a16:creationId xmlns:a16="http://schemas.microsoft.com/office/drawing/2014/main" id="{F4D8587D-9270-D5C6-08C0-B69C784DB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106" y="136526"/>
            <a:ext cx="4977953" cy="189683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1859674-0020-14A0-7EAE-A448F474BE2F}"/>
              </a:ext>
            </a:extLst>
          </p:cNvPr>
          <p:cNvSpPr/>
          <p:nvPr/>
        </p:nvSpPr>
        <p:spPr>
          <a:xfrm>
            <a:off x="6923314" y="136526"/>
            <a:ext cx="1026368" cy="20343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0C76B915-85AB-278D-5482-43DF2C24B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950" y="2493531"/>
            <a:ext cx="7772400" cy="4000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C77819-94B8-FF32-AB70-6E4DB559874C}"/>
              </a:ext>
            </a:extLst>
          </p:cNvPr>
          <p:cNvSpPr txBox="1"/>
          <p:nvPr/>
        </p:nvSpPr>
        <p:spPr>
          <a:xfrm>
            <a:off x="10332867" y="6067622"/>
            <a:ext cx="472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8659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459F24-B8EA-6307-0E9F-94407973A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0492" y="252497"/>
            <a:ext cx="3833222" cy="1780860"/>
          </a:xfrm>
        </p:spPr>
        <p:txBody>
          <a:bodyPr>
            <a:normAutofit/>
          </a:bodyPr>
          <a:lstStyle/>
          <a:p>
            <a:r>
              <a:rPr lang="en-GB" sz="4400" b="1" dirty="0"/>
              <a:t>LLM Lifecyle</a:t>
            </a:r>
            <a:br>
              <a:rPr lang="en-GB" sz="4400" b="1" dirty="0"/>
            </a:br>
            <a:endParaRPr sz="4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E777DF-7D84-B680-1F14-29212BBC6478}"/>
              </a:ext>
            </a:extLst>
          </p:cNvPr>
          <p:cNvSpPr txBox="1"/>
          <p:nvPr/>
        </p:nvSpPr>
        <p:spPr>
          <a:xfrm>
            <a:off x="11818561" y="1965936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[1]</a:t>
            </a:r>
            <a:endParaRPr sz="1050" dirty="0"/>
          </a:p>
        </p:txBody>
      </p:sp>
      <p:pic>
        <p:nvPicPr>
          <p:cNvPr id="10" name="Picture 9" descr="A diagram of a process&#10;&#10;Description automatically generated">
            <a:extLst>
              <a:ext uri="{FF2B5EF4-FFF2-40B4-BE49-F238E27FC236}">
                <a16:creationId xmlns:a16="http://schemas.microsoft.com/office/drawing/2014/main" id="{F4D8587D-9270-D5C6-08C0-B69C784DB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106" y="136526"/>
            <a:ext cx="4977953" cy="189683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1859674-0020-14A0-7EAE-A448F474BE2F}"/>
              </a:ext>
            </a:extLst>
          </p:cNvPr>
          <p:cNvSpPr/>
          <p:nvPr/>
        </p:nvSpPr>
        <p:spPr>
          <a:xfrm>
            <a:off x="7750628" y="125729"/>
            <a:ext cx="1026368" cy="20343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Graphic 6" descr="Artificial Intelligence outline">
            <a:extLst>
              <a:ext uri="{FF2B5EF4-FFF2-40B4-BE49-F238E27FC236}">
                <a16:creationId xmlns:a16="http://schemas.microsoft.com/office/drawing/2014/main" id="{AAD3882C-EB64-6960-78C6-3C3A34B64F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0083" y="2967564"/>
            <a:ext cx="1800000" cy="1800000"/>
          </a:xfrm>
          <a:prstGeom prst="rect">
            <a:avLst/>
          </a:prstGeom>
        </p:spPr>
      </p:pic>
      <p:pic>
        <p:nvPicPr>
          <p:cNvPr id="11" name="Graphic 10" descr="Artificial Intelligence with solid fill">
            <a:extLst>
              <a:ext uri="{FF2B5EF4-FFF2-40B4-BE49-F238E27FC236}">
                <a16:creationId xmlns:a16="http://schemas.microsoft.com/office/drawing/2014/main" id="{7CD9B7B0-2891-E565-C0D8-A9BF4352B8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80492" y="2971800"/>
            <a:ext cx="1800000" cy="180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37B7EF-1F8C-AFDF-B702-E25C74F9017F}"/>
              </a:ext>
            </a:extLst>
          </p:cNvPr>
          <p:cNvSpPr txBox="1"/>
          <p:nvPr/>
        </p:nvSpPr>
        <p:spPr>
          <a:xfrm>
            <a:off x="2258008" y="4771800"/>
            <a:ext cx="172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Pretrained LLM</a:t>
            </a:r>
            <a:endParaRPr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DB0D86-42F2-4503-128E-25D23D147661}"/>
              </a:ext>
            </a:extLst>
          </p:cNvPr>
          <p:cNvSpPr txBox="1"/>
          <p:nvPr/>
        </p:nvSpPr>
        <p:spPr>
          <a:xfrm>
            <a:off x="7814981" y="4767564"/>
            <a:ext cx="1436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Custom LLM</a:t>
            </a:r>
          </a:p>
        </p:txBody>
      </p:sp>
      <p:pic>
        <p:nvPicPr>
          <p:cNvPr id="16" name="Graphic 15" descr="Arrow: Straight with solid fill">
            <a:extLst>
              <a:ext uri="{FF2B5EF4-FFF2-40B4-BE49-F238E27FC236}">
                <a16:creationId xmlns:a16="http://schemas.microsoft.com/office/drawing/2014/main" id="{FF45F940-7B0A-1092-D3B5-91FE2FEE3A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80492" y="3410364"/>
            <a:ext cx="914400" cy="914400"/>
          </a:xfrm>
          <a:prstGeom prst="rect">
            <a:avLst/>
          </a:prstGeom>
        </p:spPr>
      </p:pic>
      <p:pic>
        <p:nvPicPr>
          <p:cNvPr id="17" name="Graphic 16" descr="Arrow: Straight with solid fill">
            <a:extLst>
              <a:ext uri="{FF2B5EF4-FFF2-40B4-BE49-F238E27FC236}">
                <a16:creationId xmlns:a16="http://schemas.microsoft.com/office/drawing/2014/main" id="{BFCF5533-5146-E9D6-F923-7EC8C5D0C4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6657212" y="3410364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9BD9291-0DC5-700D-A96F-B1DC5B5B0B9C}"/>
              </a:ext>
            </a:extLst>
          </p:cNvPr>
          <p:cNvSpPr txBox="1"/>
          <p:nvPr/>
        </p:nvSpPr>
        <p:spPr>
          <a:xfrm>
            <a:off x="5777613" y="368289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?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98230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459F24-B8EA-6307-0E9F-94407973A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0492" y="252497"/>
            <a:ext cx="3833222" cy="1780860"/>
          </a:xfrm>
        </p:spPr>
        <p:txBody>
          <a:bodyPr>
            <a:normAutofit/>
          </a:bodyPr>
          <a:lstStyle/>
          <a:p>
            <a:r>
              <a:rPr lang="en-GB" sz="4400" b="1" dirty="0"/>
              <a:t>LLM Lifecyle</a:t>
            </a:r>
            <a:br>
              <a:rPr lang="en-GB" sz="4400" b="1" dirty="0"/>
            </a:br>
            <a:endParaRPr sz="4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E777DF-7D84-B680-1F14-29212BBC6478}"/>
              </a:ext>
            </a:extLst>
          </p:cNvPr>
          <p:cNvSpPr txBox="1"/>
          <p:nvPr/>
        </p:nvSpPr>
        <p:spPr>
          <a:xfrm>
            <a:off x="11718328" y="1979028"/>
            <a:ext cx="3990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[1]</a:t>
            </a:r>
            <a:endParaRPr sz="1000" dirty="0"/>
          </a:p>
        </p:txBody>
      </p:sp>
      <p:pic>
        <p:nvPicPr>
          <p:cNvPr id="10" name="Picture 9" descr="A diagram of a process&#10;&#10;Description automatically generated">
            <a:extLst>
              <a:ext uri="{FF2B5EF4-FFF2-40B4-BE49-F238E27FC236}">
                <a16:creationId xmlns:a16="http://schemas.microsoft.com/office/drawing/2014/main" id="{F4D8587D-9270-D5C6-08C0-B69C784DB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106" y="136526"/>
            <a:ext cx="4977953" cy="189683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1859674-0020-14A0-7EAE-A448F474BE2F}"/>
              </a:ext>
            </a:extLst>
          </p:cNvPr>
          <p:cNvSpPr/>
          <p:nvPr/>
        </p:nvSpPr>
        <p:spPr>
          <a:xfrm>
            <a:off x="8658808" y="67743"/>
            <a:ext cx="1714542" cy="20343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B1F364-4436-E585-9DCB-EDFEF5170A52}"/>
              </a:ext>
            </a:extLst>
          </p:cNvPr>
          <p:cNvSpPr txBox="1"/>
          <p:nvPr/>
        </p:nvSpPr>
        <p:spPr>
          <a:xfrm>
            <a:off x="2096277" y="2295332"/>
            <a:ext cx="3900197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Classify the text into positive, neutral or negative.</a:t>
            </a:r>
          </a:p>
          <a:p>
            <a:endParaRPr lang="en-GB" dirty="0"/>
          </a:p>
          <a:p>
            <a:r>
              <a:rPr lang="en-GB" b="1" dirty="0"/>
              <a:t>Text</a:t>
            </a:r>
            <a:r>
              <a:rPr lang="en-GB" dirty="0"/>
              <a:t>: That shot selection was awesome.</a:t>
            </a:r>
          </a:p>
          <a:p>
            <a:r>
              <a:rPr lang="en-GB" b="1" dirty="0"/>
              <a:t>Classification</a:t>
            </a:r>
            <a:r>
              <a:rPr lang="en-GB" dirty="0"/>
              <a:t>:</a:t>
            </a:r>
            <a:endParaRPr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CA496B-A0B8-D925-AFAB-89E1EADE5600}"/>
              </a:ext>
            </a:extLst>
          </p:cNvPr>
          <p:cNvSpPr txBox="1"/>
          <p:nvPr/>
        </p:nvSpPr>
        <p:spPr>
          <a:xfrm>
            <a:off x="6941976" y="2278476"/>
            <a:ext cx="4086808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Classify the text into positive, neutral or negative.</a:t>
            </a:r>
          </a:p>
          <a:p>
            <a:endParaRPr lang="en-GB" dirty="0"/>
          </a:p>
          <a:p>
            <a:r>
              <a:rPr lang="en-GB" b="1" dirty="0"/>
              <a:t>Text</a:t>
            </a:r>
            <a:r>
              <a:rPr lang="en-GB" dirty="0"/>
              <a:t>: Today the weather is fantastic</a:t>
            </a:r>
          </a:p>
          <a:p>
            <a:r>
              <a:rPr lang="en-GB" b="1" dirty="0"/>
              <a:t>Classification</a:t>
            </a:r>
            <a:r>
              <a:rPr lang="en-GB" dirty="0"/>
              <a:t>: Positive</a:t>
            </a:r>
          </a:p>
          <a:p>
            <a:endParaRPr lang="en-GB" b="1" dirty="0"/>
          </a:p>
          <a:p>
            <a:r>
              <a:rPr lang="en-GB" b="1" dirty="0"/>
              <a:t>Text</a:t>
            </a:r>
            <a:r>
              <a:rPr lang="en-GB" dirty="0"/>
              <a:t>: The furniture is small.</a:t>
            </a:r>
          </a:p>
          <a:p>
            <a:r>
              <a:rPr lang="en-GB" b="1" dirty="0"/>
              <a:t>Classification</a:t>
            </a:r>
            <a:r>
              <a:rPr lang="en-GB" dirty="0"/>
              <a:t>: Negative</a:t>
            </a:r>
          </a:p>
          <a:p>
            <a:endParaRPr lang="en-GB" dirty="0"/>
          </a:p>
          <a:p>
            <a:r>
              <a:rPr lang="en-GB" b="1" dirty="0"/>
              <a:t>Text</a:t>
            </a:r>
            <a:r>
              <a:rPr lang="en-GB" dirty="0"/>
              <a:t>: I don't like your attitude</a:t>
            </a:r>
          </a:p>
          <a:p>
            <a:r>
              <a:rPr lang="en-GB" b="1" dirty="0"/>
              <a:t>Classification</a:t>
            </a:r>
            <a:r>
              <a:rPr lang="en-GB" dirty="0"/>
              <a:t>: Negative</a:t>
            </a:r>
          </a:p>
          <a:p>
            <a:endParaRPr lang="en-GB" dirty="0"/>
          </a:p>
          <a:p>
            <a:r>
              <a:rPr lang="en-GB" b="1" dirty="0"/>
              <a:t>Text</a:t>
            </a:r>
            <a:r>
              <a:rPr lang="en-GB" dirty="0"/>
              <a:t>: That shot selection was awful</a:t>
            </a:r>
          </a:p>
          <a:p>
            <a:r>
              <a:rPr lang="en-GB" b="1" dirty="0"/>
              <a:t>Classification</a:t>
            </a:r>
            <a:r>
              <a:rPr lang="en-GB" dirty="0"/>
              <a:t>:</a:t>
            </a:r>
            <a:endParaRPr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37F7A60-549D-895D-89E5-236A8E16A8FB}"/>
              </a:ext>
            </a:extLst>
          </p:cNvPr>
          <p:cNvCxnSpPr/>
          <p:nvPr/>
        </p:nvCxnSpPr>
        <p:spPr>
          <a:xfrm>
            <a:off x="11451771" y="2295332"/>
            <a:ext cx="0" cy="395346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637EAF2-BB70-92C5-5AB5-77ECDDB91965}"/>
              </a:ext>
            </a:extLst>
          </p:cNvPr>
          <p:cNvSpPr txBox="1"/>
          <p:nvPr/>
        </p:nvSpPr>
        <p:spPr>
          <a:xfrm>
            <a:off x="11549926" y="2330051"/>
            <a:ext cx="3248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Context </a:t>
            </a:r>
          </a:p>
          <a:p>
            <a:endParaRPr lang="en-US" b="1" dirty="0"/>
          </a:p>
          <a:p>
            <a:r>
              <a:rPr lang="en-US" b="1" dirty="0"/>
              <a:t>window</a:t>
            </a:r>
            <a:endParaRPr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899BEF-E1CF-5DA0-EB7A-340D0A5566ED}"/>
              </a:ext>
            </a:extLst>
          </p:cNvPr>
          <p:cNvSpPr txBox="1"/>
          <p:nvPr/>
        </p:nvSpPr>
        <p:spPr>
          <a:xfrm>
            <a:off x="3465350" y="4049658"/>
            <a:ext cx="1112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Zero shot</a:t>
            </a:r>
            <a:endParaRPr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8ACBC0-CCD5-A0F7-8C07-0A11D64FFEDD}"/>
              </a:ext>
            </a:extLst>
          </p:cNvPr>
          <p:cNvSpPr txBox="1"/>
          <p:nvPr/>
        </p:nvSpPr>
        <p:spPr>
          <a:xfrm>
            <a:off x="8404355" y="6271902"/>
            <a:ext cx="1068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Few shot</a:t>
            </a:r>
            <a:endParaRPr b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57CB19-6AEE-916A-B64E-5F691656789D}"/>
              </a:ext>
            </a:extLst>
          </p:cNvPr>
          <p:cNvSpPr/>
          <p:nvPr/>
        </p:nvSpPr>
        <p:spPr>
          <a:xfrm>
            <a:off x="8658808" y="379445"/>
            <a:ext cx="889519" cy="4991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B610321-2F18-8C68-780F-725211086087}"/>
              </a:ext>
            </a:extLst>
          </p:cNvPr>
          <p:cNvSpPr/>
          <p:nvPr/>
        </p:nvSpPr>
        <p:spPr>
          <a:xfrm>
            <a:off x="9579431" y="1041912"/>
            <a:ext cx="516294" cy="3246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4290669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459F24-B8EA-6307-0E9F-94407973A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0492" y="252497"/>
            <a:ext cx="3833222" cy="1780860"/>
          </a:xfrm>
        </p:spPr>
        <p:txBody>
          <a:bodyPr>
            <a:normAutofit/>
          </a:bodyPr>
          <a:lstStyle/>
          <a:p>
            <a:r>
              <a:rPr lang="en-GB" sz="4400" b="1" dirty="0"/>
              <a:t>LLM Lifecyle</a:t>
            </a:r>
            <a:br>
              <a:rPr lang="en-GB" sz="4400" b="1" dirty="0"/>
            </a:br>
            <a:endParaRPr sz="4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E777DF-7D84-B680-1F14-29212BBC6478}"/>
              </a:ext>
            </a:extLst>
          </p:cNvPr>
          <p:cNvSpPr txBox="1"/>
          <p:nvPr/>
        </p:nvSpPr>
        <p:spPr>
          <a:xfrm>
            <a:off x="11718328" y="1979028"/>
            <a:ext cx="3990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[1]</a:t>
            </a:r>
            <a:endParaRPr sz="1000" dirty="0"/>
          </a:p>
        </p:txBody>
      </p:sp>
      <p:pic>
        <p:nvPicPr>
          <p:cNvPr id="10" name="Picture 9" descr="A diagram of a process&#10;&#10;Description automatically generated">
            <a:extLst>
              <a:ext uri="{FF2B5EF4-FFF2-40B4-BE49-F238E27FC236}">
                <a16:creationId xmlns:a16="http://schemas.microsoft.com/office/drawing/2014/main" id="{F4D8587D-9270-D5C6-08C0-B69C784DB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106" y="136526"/>
            <a:ext cx="4977953" cy="189683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1859674-0020-14A0-7EAE-A448F474BE2F}"/>
              </a:ext>
            </a:extLst>
          </p:cNvPr>
          <p:cNvSpPr/>
          <p:nvPr/>
        </p:nvSpPr>
        <p:spPr>
          <a:xfrm>
            <a:off x="8658808" y="67743"/>
            <a:ext cx="1714542" cy="20343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57CB19-6AEE-916A-B64E-5F691656789D}"/>
              </a:ext>
            </a:extLst>
          </p:cNvPr>
          <p:cNvSpPr/>
          <p:nvPr/>
        </p:nvSpPr>
        <p:spPr>
          <a:xfrm>
            <a:off x="8658808" y="379445"/>
            <a:ext cx="889519" cy="4991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B610321-2F18-8C68-780F-725211086087}"/>
              </a:ext>
            </a:extLst>
          </p:cNvPr>
          <p:cNvSpPr/>
          <p:nvPr/>
        </p:nvSpPr>
        <p:spPr>
          <a:xfrm>
            <a:off x="9579431" y="1041912"/>
            <a:ext cx="516294" cy="3246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 diagram of a diagram of a diagram&#10;&#10;Description automatically generated">
            <a:extLst>
              <a:ext uri="{FF2B5EF4-FFF2-40B4-BE49-F238E27FC236}">
                <a16:creationId xmlns:a16="http://schemas.microsoft.com/office/drawing/2014/main" id="{CEED01B4-B5CB-B3D9-D3F2-E52815753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225" y="2225249"/>
            <a:ext cx="4266162" cy="404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82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459F24-B8EA-6307-0E9F-94407973A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6785" y="503853"/>
            <a:ext cx="4766284" cy="742052"/>
          </a:xfrm>
        </p:spPr>
        <p:txBody>
          <a:bodyPr>
            <a:normAutofit/>
          </a:bodyPr>
          <a:lstStyle/>
          <a:p>
            <a:r>
              <a:rPr lang="en-GB" sz="4400" b="1" dirty="0"/>
              <a:t>RESPONSIBLE AI</a:t>
            </a:r>
            <a:endParaRPr sz="4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E777DF-7D84-B680-1F14-29212BBC6478}"/>
              </a:ext>
            </a:extLst>
          </p:cNvPr>
          <p:cNvSpPr txBox="1"/>
          <p:nvPr/>
        </p:nvSpPr>
        <p:spPr>
          <a:xfrm>
            <a:off x="11718328" y="1979028"/>
            <a:ext cx="3990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[1]</a:t>
            </a:r>
            <a:endParaRPr sz="1000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6839C2AC-9E93-97F2-D8B3-E1080206EE2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648443" y="2605910"/>
            <a:ext cx="7499350" cy="2376638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Toxicity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Hallucinations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Intellectual property</a:t>
            </a:r>
          </a:p>
          <a:p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703876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459F24-B8EA-6307-0E9F-94407973A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226" y="908180"/>
            <a:ext cx="4766284" cy="742052"/>
          </a:xfrm>
        </p:spPr>
        <p:txBody>
          <a:bodyPr>
            <a:normAutofit fontScale="90000"/>
          </a:bodyPr>
          <a:lstStyle/>
          <a:p>
            <a:r>
              <a:rPr lang="en-GB" sz="4400" b="1" dirty="0"/>
              <a:t>RESPONSIBLE AI - </a:t>
            </a:r>
            <a:r>
              <a:rPr lang="en-GB" sz="4400" dirty="0"/>
              <a:t>Toxicity</a:t>
            </a:r>
            <a:endParaRPr sz="4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E777DF-7D84-B680-1F14-29212BBC6478}"/>
              </a:ext>
            </a:extLst>
          </p:cNvPr>
          <p:cNvSpPr txBox="1"/>
          <p:nvPr/>
        </p:nvSpPr>
        <p:spPr>
          <a:xfrm>
            <a:off x="11718328" y="1979028"/>
            <a:ext cx="3990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[1]</a:t>
            </a:r>
            <a:endParaRPr sz="1000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6839C2AC-9E93-97F2-D8B3-E1080206EE2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009226" y="2004848"/>
            <a:ext cx="7499350" cy="2376638"/>
          </a:xfrm>
        </p:spPr>
        <p:txBody>
          <a:bodyPr>
            <a:normAutofit fontScale="77500" lnSpcReduction="20000"/>
          </a:bodyPr>
          <a:lstStyle/>
          <a:p>
            <a:r>
              <a:rPr lang="en-GB" sz="3600" dirty="0"/>
              <a:t>Generation of </a:t>
            </a:r>
            <a:r>
              <a:rPr lang="en-GB" sz="3600" b="1" dirty="0"/>
              <a:t>harmful, offensive, or inappropriate </a:t>
            </a:r>
            <a:r>
              <a:rPr lang="en-GB" sz="3600" dirty="0"/>
              <a:t>content. This encompasses hate speech, biased statements, and any language that targets individuals or groups based on sensitive characteristics like race, gender, religion, or sexual orientation. 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7AF846AF-5835-5B6D-1A83-77543B851999}"/>
              </a:ext>
            </a:extLst>
          </p:cNvPr>
          <p:cNvSpPr txBox="1">
            <a:spLocks/>
          </p:cNvSpPr>
          <p:nvPr/>
        </p:nvSpPr>
        <p:spPr>
          <a:xfrm>
            <a:off x="3009226" y="4657139"/>
            <a:ext cx="7499350" cy="2376638"/>
          </a:xfrm>
          <a:prstGeom prst="rect">
            <a:avLst/>
          </a:prstGeom>
        </p:spPr>
        <p:txBody>
          <a:bodyPr vert="horz" lIns="91440" tIns="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/>
              <a:t>Mitigation:</a:t>
            </a:r>
          </a:p>
          <a:p>
            <a:pPr marL="342900" indent="-342900">
              <a:buFontTx/>
              <a:buChar char="-"/>
            </a:pPr>
            <a:r>
              <a:rPr lang="en-GB" sz="2000" dirty="0"/>
              <a:t>careful curation of training data</a:t>
            </a:r>
          </a:p>
          <a:p>
            <a:pPr marL="342900" indent="-342900">
              <a:buFontTx/>
              <a:buChar char="-"/>
            </a:pPr>
            <a:r>
              <a:rPr lang="en-GB" sz="2000" dirty="0"/>
              <a:t>use Constitutional AI</a:t>
            </a:r>
          </a:p>
          <a:p>
            <a:pPr marL="342900" indent="-342900">
              <a:buFontTx/>
              <a:buChar char="-"/>
            </a:pPr>
            <a:r>
              <a:rPr lang="en-GB" sz="2000" dirty="0"/>
              <a:t>Diverse group of human annotators</a:t>
            </a:r>
          </a:p>
          <a:p>
            <a:pPr marL="342900" indent="-342900">
              <a:buFontTx/>
              <a:buChar char="-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709817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459F24-B8EA-6307-0E9F-94407973A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226" y="908180"/>
            <a:ext cx="4766284" cy="742052"/>
          </a:xfrm>
        </p:spPr>
        <p:txBody>
          <a:bodyPr>
            <a:normAutofit fontScale="90000"/>
          </a:bodyPr>
          <a:lstStyle/>
          <a:p>
            <a:r>
              <a:rPr lang="en-GB" sz="4400" b="1" dirty="0"/>
              <a:t>RESPONSIBLE AI - </a:t>
            </a:r>
            <a:r>
              <a:rPr lang="en-GB" sz="4400" dirty="0"/>
              <a:t>Hallucinations</a:t>
            </a:r>
            <a:endParaRPr sz="4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E777DF-7D84-B680-1F14-29212BBC6478}"/>
              </a:ext>
            </a:extLst>
          </p:cNvPr>
          <p:cNvSpPr txBox="1"/>
          <p:nvPr/>
        </p:nvSpPr>
        <p:spPr>
          <a:xfrm>
            <a:off x="11718328" y="1979028"/>
            <a:ext cx="3990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[1]</a:t>
            </a:r>
            <a:endParaRPr sz="1000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6839C2AC-9E93-97F2-D8B3-E1080206EE2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090092" y="2225249"/>
            <a:ext cx="7499350" cy="1344049"/>
          </a:xfrm>
        </p:spPr>
        <p:txBody>
          <a:bodyPr>
            <a:normAutofit/>
          </a:bodyPr>
          <a:lstStyle/>
          <a:p>
            <a:r>
              <a:rPr lang="en-GB" sz="3600" dirty="0"/>
              <a:t>Generation of factually incorrect content.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6C143AE3-F713-D620-C5AB-9CDC3C8C1545}"/>
              </a:ext>
            </a:extLst>
          </p:cNvPr>
          <p:cNvSpPr txBox="1">
            <a:spLocks/>
          </p:cNvSpPr>
          <p:nvPr/>
        </p:nvSpPr>
        <p:spPr>
          <a:xfrm>
            <a:off x="3090092" y="3774504"/>
            <a:ext cx="7499350" cy="2376638"/>
          </a:xfrm>
          <a:prstGeom prst="rect">
            <a:avLst/>
          </a:prstGeom>
        </p:spPr>
        <p:txBody>
          <a:bodyPr vert="horz" lIns="91440" tIns="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/>
              <a:t>Mitigation:</a:t>
            </a:r>
          </a:p>
          <a:p>
            <a:pPr marL="342900" indent="-342900">
              <a:buFontTx/>
              <a:buChar char="-"/>
            </a:pPr>
            <a:r>
              <a:rPr lang="en-GB" sz="2000" dirty="0"/>
              <a:t>educate users about how to generative AI works</a:t>
            </a:r>
          </a:p>
          <a:p>
            <a:pPr marL="342900" indent="-342900">
              <a:buFontTx/>
              <a:buChar char="-"/>
            </a:pPr>
            <a:r>
              <a:rPr lang="en-GB" sz="2000" dirty="0"/>
              <a:t>disclaimers</a:t>
            </a:r>
          </a:p>
          <a:p>
            <a:pPr marL="342900" indent="-342900">
              <a:buFontTx/>
              <a:buChar char="-"/>
            </a:pPr>
            <a:r>
              <a:rPr lang="en-GB" sz="2000" dirty="0"/>
              <a:t>verified databases</a:t>
            </a:r>
          </a:p>
          <a:p>
            <a:pPr marL="342900" indent="-342900">
              <a:buFontTx/>
              <a:buChar char="-"/>
            </a:pPr>
            <a:r>
              <a:rPr lang="en-GB" sz="2000" dirty="0"/>
              <a:t>Define intended/unintended use cases (few shot)</a:t>
            </a:r>
          </a:p>
        </p:txBody>
      </p:sp>
    </p:spTree>
    <p:extLst>
      <p:ext uri="{BB962C8B-B14F-4D97-AF65-F5344CB8AC3E}">
        <p14:creationId xmlns:p14="http://schemas.microsoft.com/office/powerpoint/2010/main" val="3444899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459F24-B8EA-6307-0E9F-94407973A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226" y="908179"/>
            <a:ext cx="4766284" cy="1642187"/>
          </a:xfrm>
        </p:spPr>
        <p:txBody>
          <a:bodyPr>
            <a:normAutofit fontScale="90000"/>
          </a:bodyPr>
          <a:lstStyle/>
          <a:p>
            <a:r>
              <a:rPr lang="en-GB" sz="4400" b="1" dirty="0"/>
              <a:t>RESPONSIBLE AI - </a:t>
            </a:r>
            <a:r>
              <a:rPr lang="en-GB" sz="4400" dirty="0"/>
              <a:t>Intellectual property</a:t>
            </a:r>
            <a:br>
              <a:rPr lang="en-GB" sz="4400" dirty="0"/>
            </a:br>
            <a:endParaRPr sz="4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E777DF-7D84-B680-1F14-29212BBC6478}"/>
              </a:ext>
            </a:extLst>
          </p:cNvPr>
          <p:cNvSpPr txBox="1"/>
          <p:nvPr/>
        </p:nvSpPr>
        <p:spPr>
          <a:xfrm>
            <a:off x="11718328" y="1979028"/>
            <a:ext cx="3990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[1]</a:t>
            </a:r>
            <a:endParaRPr sz="1000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6839C2AC-9E93-97F2-D8B3-E1080206EE2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009226" y="2450400"/>
            <a:ext cx="7499350" cy="2376638"/>
          </a:xfrm>
        </p:spPr>
        <p:txBody>
          <a:bodyPr>
            <a:normAutofit/>
          </a:bodyPr>
          <a:lstStyle/>
          <a:p>
            <a:r>
              <a:rPr lang="en-GB" sz="3600" dirty="0"/>
              <a:t>Generate content that is not under copyright issues.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7D9959C8-4FCB-024D-843A-5D749A0980A1}"/>
              </a:ext>
            </a:extLst>
          </p:cNvPr>
          <p:cNvSpPr txBox="1">
            <a:spLocks/>
          </p:cNvSpPr>
          <p:nvPr/>
        </p:nvSpPr>
        <p:spPr>
          <a:xfrm>
            <a:off x="3077652" y="4162273"/>
            <a:ext cx="7499350" cy="2376638"/>
          </a:xfrm>
          <a:prstGeom prst="rect">
            <a:avLst/>
          </a:prstGeom>
        </p:spPr>
        <p:txBody>
          <a:bodyPr vert="horz" lIns="91440" tIns="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/>
              <a:t>Mitigation:</a:t>
            </a:r>
          </a:p>
          <a:p>
            <a:r>
              <a:rPr lang="en-GB" sz="2000" dirty="0"/>
              <a:t>-   better policy/legal mechanisms</a:t>
            </a:r>
          </a:p>
          <a:p>
            <a:pPr marL="342900" indent="-342900">
              <a:buFontTx/>
              <a:buChar char="-"/>
            </a:pPr>
            <a:r>
              <a:rPr lang="en-GB" sz="2000" dirty="0"/>
              <a:t>machine “unlearning”</a:t>
            </a:r>
          </a:p>
        </p:txBody>
      </p:sp>
    </p:spTree>
    <p:extLst>
      <p:ext uri="{BB962C8B-B14F-4D97-AF65-F5344CB8AC3E}">
        <p14:creationId xmlns:p14="http://schemas.microsoft.com/office/powerpoint/2010/main" val="3580124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2862" y="1301057"/>
            <a:ext cx="4179570" cy="3377354"/>
          </a:xfrm>
        </p:spPr>
        <p:txBody>
          <a:bodyPr/>
          <a:lstStyle/>
          <a:p>
            <a:r>
              <a:rPr lang="en-US" b="1" dirty="0"/>
              <a:t>Introduction to AI: </a:t>
            </a:r>
            <a:r>
              <a:rPr lang="en-US" dirty="0"/>
              <a:t>From Theory to Practice</a:t>
            </a:r>
          </a:p>
        </p:txBody>
      </p:sp>
    </p:spTree>
    <p:extLst>
      <p:ext uri="{BB962C8B-B14F-4D97-AF65-F5344CB8AC3E}">
        <p14:creationId xmlns:p14="http://schemas.microsoft.com/office/powerpoint/2010/main" val="608796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850181"/>
          </a:xfrm>
        </p:spPr>
        <p:txBody>
          <a:bodyPr>
            <a:noAutofit/>
          </a:bodyPr>
          <a:lstStyle/>
          <a:p>
            <a:r>
              <a:rPr lang="en-US" dirty="0" err="1"/>
              <a:t>bogdan.mursa@ubbcluj.ro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10782"/>
            <a:ext cx="7288282" cy="2121177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What is AI?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FBE84781-638B-A0BA-77FA-B9205745C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024" y="1953717"/>
            <a:ext cx="4290664" cy="42906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82371"/>
            <a:ext cx="7288282" cy="2121177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What is AI?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 descr="A blue and white brain with lines and dots&#10;&#10;Description automatically generated">
            <a:extLst>
              <a:ext uri="{FF2B5EF4-FFF2-40B4-BE49-F238E27FC236}">
                <a16:creationId xmlns:a16="http://schemas.microsoft.com/office/drawing/2014/main" id="{F05788B9-995D-B993-8A47-CF1DF550E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623" y="2013144"/>
            <a:ext cx="2017053" cy="20170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C5E22B-BCBD-AB09-8FAC-6EBD4E52963F}"/>
              </a:ext>
            </a:extLst>
          </p:cNvPr>
          <p:cNvSpPr txBox="1"/>
          <p:nvPr/>
        </p:nvSpPr>
        <p:spPr>
          <a:xfrm>
            <a:off x="5046772" y="1316536"/>
            <a:ext cx="976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AI models</a:t>
            </a:r>
            <a:endParaRPr b="1" dirty="0"/>
          </a:p>
        </p:txBody>
      </p:sp>
      <p:pic>
        <p:nvPicPr>
          <p:cNvPr id="51" name="Graphic 50" descr="Arrow: Straight with solid fill">
            <a:extLst>
              <a:ext uri="{FF2B5EF4-FFF2-40B4-BE49-F238E27FC236}">
                <a16:creationId xmlns:a16="http://schemas.microsoft.com/office/drawing/2014/main" id="{EA736E5A-6E7A-1886-AB04-04CE0656F5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845258">
            <a:off x="6616506" y="2136070"/>
            <a:ext cx="914400" cy="914400"/>
          </a:xfrm>
          <a:prstGeom prst="rect">
            <a:avLst/>
          </a:prstGeom>
        </p:spPr>
      </p:pic>
      <p:pic>
        <p:nvPicPr>
          <p:cNvPr id="52" name="Graphic 51" descr="Arrow: Straight with solid fill">
            <a:extLst>
              <a:ext uri="{FF2B5EF4-FFF2-40B4-BE49-F238E27FC236}">
                <a16:creationId xmlns:a16="http://schemas.microsoft.com/office/drawing/2014/main" id="{3A0FFC4D-F6F2-970A-EC11-E634027517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39155">
            <a:off x="3463331" y="2128522"/>
            <a:ext cx="914400" cy="914400"/>
          </a:xfrm>
          <a:prstGeom prst="rect">
            <a:avLst/>
          </a:prstGeom>
        </p:spPr>
      </p:pic>
      <p:pic>
        <p:nvPicPr>
          <p:cNvPr id="54" name="Picture 53" descr="A blue eye with dots and lines&#10;&#10;Description automatically generated">
            <a:extLst>
              <a:ext uri="{FF2B5EF4-FFF2-40B4-BE49-F238E27FC236}">
                <a16:creationId xmlns:a16="http://schemas.microsoft.com/office/drawing/2014/main" id="{70AC5B34-5A55-93BD-C5F9-0B704A3053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2592" y="1402413"/>
            <a:ext cx="1904400" cy="1904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EFA6A42-07D8-F264-208D-10C3FFA26DA4}"/>
              </a:ext>
            </a:extLst>
          </p:cNvPr>
          <p:cNvSpPr txBox="1"/>
          <p:nvPr/>
        </p:nvSpPr>
        <p:spPr>
          <a:xfrm>
            <a:off x="1771368" y="3077741"/>
            <a:ext cx="1826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Computer vision</a:t>
            </a:r>
            <a:endParaRPr b="1" dirty="0"/>
          </a:p>
        </p:txBody>
      </p:sp>
      <p:pic>
        <p:nvPicPr>
          <p:cNvPr id="57" name="Picture 56" descr="A blue and white chat bubble&#10;&#10;Description automatically generated">
            <a:extLst>
              <a:ext uri="{FF2B5EF4-FFF2-40B4-BE49-F238E27FC236}">
                <a16:creationId xmlns:a16="http://schemas.microsoft.com/office/drawing/2014/main" id="{19409630-7AAD-A21A-5EC4-3BBA654ADC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8737" y="1402413"/>
            <a:ext cx="1904400" cy="1904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ADB0B9B3-646B-774E-E076-925CF2F6E0D1}"/>
              </a:ext>
            </a:extLst>
          </p:cNvPr>
          <p:cNvSpPr txBox="1"/>
          <p:nvPr/>
        </p:nvSpPr>
        <p:spPr>
          <a:xfrm>
            <a:off x="8051138" y="3106867"/>
            <a:ext cx="1693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Natural Language Processing</a:t>
            </a:r>
            <a:endParaRPr b="1" dirty="0"/>
          </a:p>
        </p:txBody>
      </p:sp>
      <p:pic>
        <p:nvPicPr>
          <p:cNvPr id="60" name="Graphic 59" descr="Arrow: Straight with solid fill">
            <a:extLst>
              <a:ext uri="{FF2B5EF4-FFF2-40B4-BE49-F238E27FC236}">
                <a16:creationId xmlns:a16="http://schemas.microsoft.com/office/drawing/2014/main" id="{0D12F31B-26B1-AD8D-0170-82C784EE4C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5042949" y="4080474"/>
            <a:ext cx="914400" cy="914400"/>
          </a:xfrm>
          <a:prstGeom prst="rect">
            <a:avLst/>
          </a:prstGeom>
        </p:spPr>
      </p:pic>
      <p:pic>
        <p:nvPicPr>
          <p:cNvPr id="62" name="Picture 61" descr="A logo of a sound wave&#10;&#10;Description automatically generated">
            <a:extLst>
              <a:ext uri="{FF2B5EF4-FFF2-40B4-BE49-F238E27FC236}">
                <a16:creationId xmlns:a16="http://schemas.microsoft.com/office/drawing/2014/main" id="{D58291F6-B269-11A0-F0CE-26B5C3FA39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7949" y="4882161"/>
            <a:ext cx="1904400" cy="1904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D82CEA5B-AD56-1724-B25F-33CE8E6497B1}"/>
              </a:ext>
            </a:extLst>
          </p:cNvPr>
          <p:cNvSpPr txBox="1"/>
          <p:nvPr/>
        </p:nvSpPr>
        <p:spPr>
          <a:xfrm>
            <a:off x="4575420" y="6417229"/>
            <a:ext cx="1944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Sound processing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673970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10782"/>
            <a:ext cx="7288282" cy="2121177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What is AI?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 descr="A blue and white graphic of a computer network&#10;&#10;Description automatically generated with medium confidence">
            <a:extLst>
              <a:ext uri="{FF2B5EF4-FFF2-40B4-BE49-F238E27FC236}">
                <a16:creationId xmlns:a16="http://schemas.microsoft.com/office/drawing/2014/main" id="{56C3315B-B8F4-D006-BAA9-56524BC42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49" y="4129416"/>
            <a:ext cx="2327957" cy="232795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 descr="A blue and white brain with lines and dots&#10;&#10;Description automatically generated">
            <a:extLst>
              <a:ext uri="{FF2B5EF4-FFF2-40B4-BE49-F238E27FC236}">
                <a16:creationId xmlns:a16="http://schemas.microsoft.com/office/drawing/2014/main" id="{F05788B9-995D-B993-8A47-CF1DF550E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0688" y="2581845"/>
            <a:ext cx="3000298" cy="30002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Bent Arrow 7">
            <a:extLst>
              <a:ext uri="{FF2B5EF4-FFF2-40B4-BE49-F238E27FC236}">
                <a16:creationId xmlns:a16="http://schemas.microsoft.com/office/drawing/2014/main" id="{11F9E2B9-E9C5-B4B2-D245-5DF45979CF8C}"/>
              </a:ext>
            </a:extLst>
          </p:cNvPr>
          <p:cNvSpPr/>
          <p:nvPr/>
        </p:nvSpPr>
        <p:spPr>
          <a:xfrm>
            <a:off x="2105941" y="3327270"/>
            <a:ext cx="1536700" cy="679450"/>
          </a:xfrm>
          <a:prstGeom prst="bentArrow">
            <a:avLst/>
          </a:prstGeom>
          <a:solidFill>
            <a:srgbClr val="0F2F49"/>
          </a:solidFill>
          <a:ln>
            <a:solidFill>
              <a:srgbClr val="0F2F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tx1"/>
              </a:solidFill>
            </a:endParaRPr>
          </a:p>
        </p:txBody>
      </p:sp>
      <p:pic>
        <p:nvPicPr>
          <p:cNvPr id="10" name="Picture 9" descr="A blue brain with many icons&#10;&#10;Description automatically generated">
            <a:extLst>
              <a:ext uri="{FF2B5EF4-FFF2-40B4-BE49-F238E27FC236}">
                <a16:creationId xmlns:a16="http://schemas.microsoft.com/office/drawing/2014/main" id="{F49B8EB9-851B-1E5E-2325-44E92AE583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5249" y="1508820"/>
            <a:ext cx="2332800" cy="23328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Bent Arrow 10">
            <a:extLst>
              <a:ext uri="{FF2B5EF4-FFF2-40B4-BE49-F238E27FC236}">
                <a16:creationId xmlns:a16="http://schemas.microsoft.com/office/drawing/2014/main" id="{1E62D254-ACFC-0361-467C-8B4AE4D83E3E}"/>
              </a:ext>
            </a:extLst>
          </p:cNvPr>
          <p:cNvSpPr/>
          <p:nvPr/>
        </p:nvSpPr>
        <p:spPr>
          <a:xfrm>
            <a:off x="6159151" y="1900730"/>
            <a:ext cx="1536700" cy="679450"/>
          </a:xfrm>
          <a:prstGeom prst="bentArrow">
            <a:avLst/>
          </a:prstGeom>
          <a:solidFill>
            <a:srgbClr val="0F2F49"/>
          </a:solidFill>
          <a:ln>
            <a:solidFill>
              <a:srgbClr val="0F2F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62AF89-D972-30E8-153C-6BCCD3623322}"/>
              </a:ext>
            </a:extLst>
          </p:cNvPr>
          <p:cNvSpPr txBox="1"/>
          <p:nvPr/>
        </p:nvSpPr>
        <p:spPr>
          <a:xfrm>
            <a:off x="1090325" y="6457373"/>
            <a:ext cx="976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</a:t>
            </a:r>
            <a:endParaRPr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C5E22B-BCBD-AB09-8FAC-6EBD4E52963F}"/>
              </a:ext>
            </a:extLst>
          </p:cNvPr>
          <p:cNvSpPr txBox="1"/>
          <p:nvPr/>
        </p:nvSpPr>
        <p:spPr>
          <a:xfrm>
            <a:off x="4832535" y="5582143"/>
            <a:ext cx="976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AI models</a:t>
            </a:r>
            <a:endParaRPr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EA8691-3206-16AD-0F76-F7C77E099E2F}"/>
              </a:ext>
            </a:extLst>
          </p:cNvPr>
          <p:cNvSpPr txBox="1"/>
          <p:nvPr/>
        </p:nvSpPr>
        <p:spPr>
          <a:xfrm>
            <a:off x="8338124" y="3944750"/>
            <a:ext cx="135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Predictions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815705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FA5E-469B-2BFC-9D4E-BD1EC6E48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680"/>
            <a:ext cx="4179570" cy="3376691"/>
          </a:xfrm>
        </p:spPr>
        <p:txBody>
          <a:bodyPr/>
          <a:lstStyle/>
          <a:p>
            <a:r>
              <a:rPr lang="en-US" b="1" dirty="0"/>
              <a:t>The Dream of AGI: Aspirations and Discussions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448EF356-1822-E2AE-2794-322870D4C22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3088" r="23088"/>
          <a:stretch/>
        </p:blipFill>
        <p:spPr>
          <a:xfrm>
            <a:off x="0" y="-5080"/>
            <a:ext cx="6576291" cy="6872605"/>
          </a:xfr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44268F6-A361-9907-F87F-9C4377EC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0" y="254643"/>
            <a:ext cx="6096000" cy="8557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459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025651"/>
            <a:ext cx="5365750" cy="876300"/>
          </a:xfrm>
        </p:spPr>
        <p:txBody>
          <a:bodyPr/>
          <a:lstStyle/>
          <a:p>
            <a:r>
              <a:rPr lang="en-US" dirty="0"/>
              <a:t>Artificial General Intelligence (AGI)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478D3C5-E139-7AE3-453A-4BD32541A777}"/>
              </a:ext>
            </a:extLst>
          </p:cNvPr>
          <p:cNvSpPr txBox="1">
            <a:spLocks/>
          </p:cNvSpPr>
          <p:nvPr/>
        </p:nvSpPr>
        <p:spPr>
          <a:xfrm>
            <a:off x="6096000" y="3270510"/>
            <a:ext cx="5073650" cy="285018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means Artificial Intelligence that matches (or outmatches) humans on a range of tasks. </a:t>
            </a:r>
          </a:p>
        </p:txBody>
      </p:sp>
    </p:spTree>
    <p:extLst>
      <p:ext uri="{BB962C8B-B14F-4D97-AF65-F5344CB8AC3E}">
        <p14:creationId xmlns:p14="http://schemas.microsoft.com/office/powerpoint/2010/main" val="334696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412751"/>
            <a:ext cx="5365750" cy="876300"/>
          </a:xfrm>
        </p:spPr>
        <p:txBody>
          <a:bodyPr/>
          <a:lstStyle/>
          <a:p>
            <a:r>
              <a:rPr lang="en-US" dirty="0"/>
              <a:t>Artificial General Intelligence (AGI)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478D3C5-E139-7AE3-453A-4BD32541A777}"/>
              </a:ext>
            </a:extLst>
          </p:cNvPr>
          <p:cNvSpPr txBox="1">
            <a:spLocks/>
          </p:cNvSpPr>
          <p:nvPr/>
        </p:nvSpPr>
        <p:spPr>
          <a:xfrm>
            <a:off x="6242050" y="1682751"/>
            <a:ext cx="5073650" cy="497204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GB" b="1" i="0" u="none" strike="noStrike" dirty="0">
                <a:solidFill>
                  <a:srgbClr val="ECECEC"/>
                </a:solidFill>
                <a:effectLst/>
                <a:latin typeface="Söhne"/>
              </a:rPr>
              <a:t>A decade ago:</a:t>
            </a:r>
            <a:br>
              <a:rPr lang="en-GB" i="0" u="none" strike="noStrike" dirty="0">
                <a:solidFill>
                  <a:srgbClr val="ECECEC"/>
                </a:solidFill>
                <a:effectLst/>
                <a:latin typeface="Söhne"/>
              </a:rPr>
            </a:br>
            <a:r>
              <a:rPr lang="en-GB" i="0" u="none" strike="noStrike" dirty="0">
                <a:solidFill>
                  <a:srgbClr val="ECECEC"/>
                </a:solidFill>
                <a:effectLst/>
                <a:latin typeface="Söhne"/>
              </a:rPr>
              <a:t>We believed AI would master the </a:t>
            </a:r>
            <a:r>
              <a:rPr lang="en-GB" b="1" i="0" u="none" strike="noStrike" dirty="0">
                <a:solidFill>
                  <a:srgbClr val="ECECEC"/>
                </a:solidFill>
                <a:effectLst/>
                <a:latin typeface="Söhne"/>
              </a:rPr>
              <a:t>exact</a:t>
            </a:r>
            <a:r>
              <a:rPr lang="en-GB" i="0" u="none" strike="noStrike" dirty="0">
                <a:solidFill>
                  <a:srgbClr val="ECECEC"/>
                </a:solidFill>
                <a:effectLst/>
                <a:latin typeface="Söhne"/>
              </a:rPr>
              <a:t> sciences, leaving art and human creativity </a:t>
            </a:r>
            <a:r>
              <a:rPr lang="en-GB" b="1" i="0" u="none" strike="noStrike" dirty="0">
                <a:solidFill>
                  <a:srgbClr val="ECECEC"/>
                </a:solidFill>
                <a:effectLst/>
                <a:latin typeface="Söhne"/>
              </a:rPr>
              <a:t>untouched</a:t>
            </a:r>
            <a:r>
              <a:rPr lang="en-GB" i="0" u="none" strike="noStrike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0" indent="0" algn="l">
              <a:buNone/>
            </a:pPr>
            <a:endParaRPr lang="en-GB" b="1" i="0" u="none" strike="noStrike" dirty="0">
              <a:solidFill>
                <a:srgbClr val="ECECEC"/>
              </a:solidFill>
              <a:effectLst/>
              <a:latin typeface="Söhne"/>
            </a:endParaRPr>
          </a:p>
          <a:p>
            <a:pPr marL="0" indent="0" algn="l">
              <a:buNone/>
            </a:pPr>
            <a:r>
              <a:rPr lang="en-GB" b="1" i="0" u="none" strike="noStrike" dirty="0">
                <a:solidFill>
                  <a:srgbClr val="ECECEC"/>
                </a:solidFill>
                <a:effectLst/>
                <a:latin typeface="Söhne"/>
              </a:rPr>
              <a:t>Today:</a:t>
            </a:r>
            <a:r>
              <a:rPr lang="en-GB" b="0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</a:p>
          <a:p>
            <a:pPr marL="0" indent="0" algn="l">
              <a:buNone/>
            </a:pPr>
            <a:r>
              <a:rPr lang="en-GB" b="0" i="0" u="none" strike="noStrike" dirty="0">
                <a:solidFill>
                  <a:srgbClr val="ECECEC"/>
                </a:solidFill>
                <a:effectLst/>
                <a:latin typeface="Söhne"/>
              </a:rPr>
              <a:t>The opposite is true—AI is transforming creativity, reshaping our understanding of art and innovation, having troubles with exact sciences.</a:t>
            </a:r>
            <a:br>
              <a:rPr lang="en-GB" dirty="0"/>
            </a:b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44178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179FDCFDA3AA489801A224B51549C4" ma:contentTypeVersion="0" ma:contentTypeDescription="Create a new document." ma:contentTypeScope="" ma:versionID="a9c0099d3e98f366e07f5a28987ce49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1d5eec3c12ee2e8127422d567928f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9168DCE-134F-4610-A6AA-88CEBE8D71D2}">
  <ds:schemaRefs>
    <ds:schemaRef ds:uri="http://purl.org/dc/dcmitype/"/>
    <ds:schemaRef ds:uri="http://schemas.microsoft.com/office/2006/metadata/properties"/>
    <ds:schemaRef ds:uri="http://purl.org/dc/terms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fcc9d9b4-5a6e-40e5-9022-cfc930feae0c"/>
    <ds:schemaRef ds:uri="http://schemas.openxmlformats.org/package/2006/metadata/core-properties"/>
    <ds:schemaRef ds:uri="623f837f-d33b-4977-a8ae-4d3fe71419e3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CCD575-A1BD-4F39-A119-B9D830BD5EC6}"/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1888</TotalTime>
  <Words>634</Words>
  <Application>Microsoft Macintosh PowerPoint</Application>
  <PresentationFormat>Widescreen</PresentationFormat>
  <Paragraphs>170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Söhne</vt:lpstr>
      <vt:lpstr>Tenorite</vt:lpstr>
      <vt:lpstr>Custom</vt:lpstr>
      <vt:lpstr>Understanding and Developing Large Language Models (LLMs)</vt:lpstr>
      <vt:lpstr>AGENDA</vt:lpstr>
      <vt:lpstr>Introduction to AI: From Theory to Practice</vt:lpstr>
      <vt:lpstr>What is AI?</vt:lpstr>
      <vt:lpstr>What is AI?</vt:lpstr>
      <vt:lpstr>What is AI?</vt:lpstr>
      <vt:lpstr>The Dream of AGI: Aspirations and Discussions</vt:lpstr>
      <vt:lpstr>Artificial General Intelligence (AGI)</vt:lpstr>
      <vt:lpstr>Artificial General Intelligence (AGI)</vt:lpstr>
      <vt:lpstr>LLMs: The First Step Towards AGI</vt:lpstr>
      <vt:lpstr>Large Language Models (LLMs) </vt:lpstr>
      <vt:lpstr>Large Language Models (LLMs) </vt:lpstr>
      <vt:lpstr>Large Language Models (LLMs) </vt:lpstr>
      <vt:lpstr>Large Language Models (LLMs) </vt:lpstr>
      <vt:lpstr>Large Language Models (LLMs) </vt:lpstr>
      <vt:lpstr>Large Language Models (LLMs) </vt:lpstr>
      <vt:lpstr>Large Language Models (LLMs) </vt:lpstr>
      <vt:lpstr>Large Language Models (LLMs) </vt:lpstr>
      <vt:lpstr>Large Language Models (LLMs) </vt:lpstr>
      <vt:lpstr>Enhancing LLM Performance: Techniques and Metrics</vt:lpstr>
      <vt:lpstr>LLM Lifecyle </vt:lpstr>
      <vt:lpstr>LLM Lifecyle </vt:lpstr>
      <vt:lpstr>LLM Lifecyle </vt:lpstr>
      <vt:lpstr>LLM Lifecyle </vt:lpstr>
      <vt:lpstr>LLM Lifecyle </vt:lpstr>
      <vt:lpstr>RESPONSIBLE AI</vt:lpstr>
      <vt:lpstr>RESPONSIBLE AI - Toxicity</vt:lpstr>
      <vt:lpstr>RESPONSIBLE AI - Hallucinations</vt:lpstr>
      <vt:lpstr>RESPONSIBLE AI - Intellectual property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cp:lastModifiedBy>Bogdan Mursa</cp:lastModifiedBy>
  <cp:revision>82</cp:revision>
  <dcterms:created xsi:type="dcterms:W3CDTF">2024-02-14T19:04:18Z</dcterms:created>
  <dcterms:modified xsi:type="dcterms:W3CDTF">2025-02-24T21:44:10Z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0x0101009C179FDCFDA3AA489801A224B51549C4</vt:lpwstr>
  </property>
  <property fmtid="{D5CDD505-2E9C-101B-9397-08002B2CF9AE}" pid="3" name="MediaServiceImageTags">
    <vt:lpwstr/>
  </property>
</Properties>
</file>